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5" r:id="rId12"/>
    <p:sldId id="334" r:id="rId13"/>
    <p:sldId id="266" r:id="rId14"/>
    <p:sldId id="333" r:id="rId15"/>
    <p:sldId id="276" r:id="rId16"/>
    <p:sldId id="303" r:id="rId17"/>
    <p:sldId id="335" r:id="rId18"/>
    <p:sldId id="336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AA227-DC99-90B0-2414-37287F589B1A}" v="613" dt="2025-09-25T20:24:35.152"/>
    <p1510:client id="{18AB5B45-8E3F-A342-304A-2C443153E179}" v="498" dt="2025-09-25T23:40:22.301"/>
    <p1510:client id="{1942B04D-BC61-70F5-E38B-8A0C092C4048}" v="615" dt="2025-09-25T22:10:33.379"/>
    <p1510:client id="{4FDB28BD-38D5-175B-F931-404C99F030EF}" v="356" dt="2025-09-26T20:59:40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mrshvm/DataScienceandMachineLearningCapstoneProject/blob/main/Hands-on_Lab_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mrshvm/DataScienceandMachineLearningCapstoneProject/blob/main/Hands-on_Lab_Complete_the_EDA_with_SQL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mrshvm/DataScienceandMachineLearningCapstoneProject/blob/main/Hands-on_Lab_Complete_the_EDA_with_Visualization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mrshvm/DataScienceandMachineLearningCapstoneProject/blob/main/Hands-on_Lab_Interactive_Visual_Analytics_with_Folium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mrshvm/DataScienceandMachineLearningCapstoneProject/blob/main/spacex_dash_app.p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mrshvm/DataScienceandMachineLearningCapstoneProject/blob/main/Hands-on_Lab_Complete_the_Machine_Learning_Prediction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mrshvm/DataScienceandMachineLearningCapstoneProject/blob/main/Hands-on_Lab_Complete_the_Data_Collection_API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mrshvm/DataScienceandMachineLearningCapstoneProject/blob/main/Hands-on_Lab_Complete_the_Data_Collection_with_Web_Scraping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Kumar Shivam</a:t>
            </a:r>
          </a:p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24-Sep-2025</a:t>
            </a:r>
            <a:endParaRPr lang="en-US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24313" y="1811248"/>
            <a:ext cx="4533048" cy="461013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wrangling process using key phrases and flowcharts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rgbClr val="0B49CB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https://github.com/kmrshvm/DataScienceandMachineLearningCapstoneProject/blob/main/Hands-on_Lab_Data_Wrangling.ipynb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B677D97-9C18-EE51-DB47-59D15FF00170}"/>
              </a:ext>
            </a:extLst>
          </p:cNvPr>
          <p:cNvSpPr txBox="1">
            <a:spLocks/>
          </p:cNvSpPr>
          <p:nvPr/>
        </p:nvSpPr>
        <p:spPr>
          <a:xfrm>
            <a:off x="4846340" y="1806665"/>
            <a:ext cx="7013752" cy="422125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863D-6B36-1517-7C12-E19295A9296F}"/>
              </a:ext>
            </a:extLst>
          </p:cNvPr>
          <p:cNvSpPr/>
          <p:nvPr/>
        </p:nvSpPr>
        <p:spPr>
          <a:xfrm>
            <a:off x="4977665" y="1914725"/>
            <a:ext cx="1655936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Raw Data (CSV)</a:t>
            </a:r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8FD184B-FD6C-3DA9-0719-7F2D2301E7DF}"/>
              </a:ext>
            </a:extLst>
          </p:cNvPr>
          <p:cNvSpPr/>
          <p:nvPr/>
        </p:nvSpPr>
        <p:spPr>
          <a:xfrm>
            <a:off x="6630216" y="1916698"/>
            <a:ext cx="2082178" cy="306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D09E3-AEB6-4467-BEAC-17DA3FD59E00}"/>
              </a:ext>
            </a:extLst>
          </p:cNvPr>
          <p:cNvSpPr/>
          <p:nvPr/>
        </p:nvSpPr>
        <p:spPr>
          <a:xfrm>
            <a:off x="8715777" y="1914724"/>
            <a:ext cx="3036162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Load into </a:t>
            </a:r>
            <a:r>
              <a:rPr lang="en-US" err="1">
                <a:ea typeface="+mn-lt"/>
                <a:cs typeface="+mn-lt"/>
              </a:rPr>
              <a:t>DataFrame</a:t>
            </a:r>
            <a:endParaRPr lang="en-US" err="1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A5B0350-77F1-82CB-B34A-589C35BB8387}"/>
              </a:ext>
            </a:extLst>
          </p:cNvPr>
          <p:cNvSpPr/>
          <p:nvPr/>
        </p:nvSpPr>
        <p:spPr>
          <a:xfrm>
            <a:off x="10498008" y="2234974"/>
            <a:ext cx="260483" cy="302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807A8E-A63D-C2DB-3645-FE0537CF35C5}"/>
              </a:ext>
            </a:extLst>
          </p:cNvPr>
          <p:cNvSpPr/>
          <p:nvPr/>
        </p:nvSpPr>
        <p:spPr>
          <a:xfrm>
            <a:off x="9233364" y="2532952"/>
            <a:ext cx="2518576" cy="566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Check Missing Values → Handle if any</a:t>
            </a:r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F28E00ED-0BA8-13DD-7D1C-806D284017F0}"/>
              </a:ext>
            </a:extLst>
          </p:cNvPr>
          <p:cNvSpPr/>
          <p:nvPr/>
        </p:nvSpPr>
        <p:spPr>
          <a:xfrm>
            <a:off x="7866670" y="2665167"/>
            <a:ext cx="1366596" cy="3264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808E30-4C9C-B7FE-E866-9AEFBDD74372}"/>
              </a:ext>
            </a:extLst>
          </p:cNvPr>
          <p:cNvSpPr/>
          <p:nvPr/>
        </p:nvSpPr>
        <p:spPr>
          <a:xfrm>
            <a:off x="4992041" y="2475441"/>
            <a:ext cx="2878009" cy="623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Standardize Categorical Data (Outcome, Orbit) </a:t>
            </a:r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B163214-C3AB-6B7D-BE77-8FC54682E1AD}"/>
              </a:ext>
            </a:extLst>
          </p:cNvPr>
          <p:cNvSpPr/>
          <p:nvPr/>
        </p:nvSpPr>
        <p:spPr>
          <a:xfrm>
            <a:off x="6098536" y="3111993"/>
            <a:ext cx="317992" cy="4459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7876C-C2B9-C3FD-76D8-59D9A0CD439A}"/>
              </a:ext>
            </a:extLst>
          </p:cNvPr>
          <p:cNvSpPr/>
          <p:nvPr/>
        </p:nvSpPr>
        <p:spPr>
          <a:xfrm>
            <a:off x="4977664" y="3553743"/>
            <a:ext cx="2892387" cy="494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Remove Irrelevant Records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CAE288-863B-CCC6-FC90-306688CF9D09}"/>
              </a:ext>
            </a:extLst>
          </p:cNvPr>
          <p:cNvSpPr/>
          <p:nvPr/>
        </p:nvSpPr>
        <p:spPr>
          <a:xfrm>
            <a:off x="9233360" y="3553741"/>
            <a:ext cx="2518578" cy="551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Feature Engineering (</a:t>
            </a:r>
            <a:r>
              <a:rPr lang="en-US" err="1">
                <a:ea typeface="+mn-lt"/>
                <a:cs typeface="+mn-lt"/>
              </a:rPr>
              <a:t>landing_class</a:t>
            </a:r>
            <a:r>
              <a:rPr lang="en-US">
                <a:ea typeface="+mn-lt"/>
                <a:cs typeface="+mn-lt"/>
              </a:rPr>
              <a:t>) </a:t>
            </a: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46976C-BB48-431F-6225-B2AB07B19195}"/>
              </a:ext>
            </a:extLst>
          </p:cNvPr>
          <p:cNvSpPr/>
          <p:nvPr/>
        </p:nvSpPr>
        <p:spPr>
          <a:xfrm>
            <a:off x="8859551" y="4517027"/>
            <a:ext cx="2892385" cy="6092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Exploratory Data Analysis (counts &amp; distributions)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5279A2-FB06-F4C0-2FF2-353656220F36}"/>
              </a:ext>
            </a:extLst>
          </p:cNvPr>
          <p:cNvSpPr/>
          <p:nvPr/>
        </p:nvSpPr>
        <p:spPr>
          <a:xfrm>
            <a:off x="4992041" y="4517024"/>
            <a:ext cx="2878010" cy="609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Final Clean Dataset (ready for modeling/visualization)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EEFD8B9-5D59-8901-764A-4474DC3ECC8D}"/>
              </a:ext>
            </a:extLst>
          </p:cNvPr>
          <p:cNvSpPr/>
          <p:nvPr/>
        </p:nvSpPr>
        <p:spPr>
          <a:xfrm>
            <a:off x="7866667" y="3699489"/>
            <a:ext cx="1363311" cy="350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48FE29F9-6A51-49B1-8A24-3F1514BFED50}"/>
              </a:ext>
            </a:extLst>
          </p:cNvPr>
          <p:cNvSpPr/>
          <p:nvPr/>
        </p:nvSpPr>
        <p:spPr>
          <a:xfrm>
            <a:off x="7866669" y="4663619"/>
            <a:ext cx="992785" cy="3264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7B9312BB-C37F-1D45-B043-152F3B075CC8}"/>
              </a:ext>
            </a:extLst>
          </p:cNvPr>
          <p:cNvSpPr/>
          <p:nvPr/>
        </p:nvSpPr>
        <p:spPr>
          <a:xfrm>
            <a:off x="10498007" y="4118408"/>
            <a:ext cx="260483" cy="4028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11859" y="1562161"/>
            <a:ext cx="10392570" cy="46676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→ SELECT DISTINCT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 5 Records for KSC Sites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→ WHERE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" LIKE 'KSC%' LIMIT 5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for NASA (CRS)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→ SUM("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_") WHERE "Customer" = 'NASA (CRS)'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for F9 v1.1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→ AVG("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_") WHERE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" = 'F9 v1.1'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Earliest Drone Ship Landing Success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→ MIN("Date") WHERE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" = 'Success (drone ship)'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with Ground Pad Success &amp; Payload 4000-6000 kg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→ Filter with WHERE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"='Success (ground pad)' AND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_" BETWEEN 4000 AND 6000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Successful and Failed Missions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→ GROUP BY "Class" or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with Maximum Payload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→ Subquery: WHERE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_" = (SELECT MAX("Payload_Mass__kg_"))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18FED-97A1-2A90-AB11-D7501C7B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6" y="387889"/>
            <a:ext cx="10515600" cy="4351338"/>
          </a:xfrm>
        </p:spPr>
        <p:txBody>
          <a:bodyPr lIns="91440" tIns="45720" rIns="91440" bIns="45720" anchor="t"/>
          <a:lstStyle/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2017 Ground Pad Success Records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→ Extract year/month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 ...) and filter "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"='Success (ground pad)'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 Counts (2010-2017) Ranked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→ COUNT(*) GROUP BY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ORDER BY COUNT(*) DESC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US" sz="2200" dirty="0">
                <a:solidFill>
                  <a:srgbClr val="0B49CB"/>
                </a:solidFill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https://github.com/kmrshvm/DataScienceandMachineLearningCapstoneProject/blob/main/Hands-on_Lab_Complete_the_EDA_with_SQL.ipynb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54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566833"/>
            <a:ext cx="10708871" cy="485454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</a:t>
            </a:r>
          </a:p>
          <a:p>
            <a:pPr lvl="2">
              <a:buFont typeface="Wingdings"/>
              <a:buChar char="§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Chart: Scatter-style categorical plot (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2">
              <a:buFont typeface="Wingdings"/>
              <a:buChar char="§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Purpose: To observe if certain launch sites have more launches and identify patterns in launch success by site.</a:t>
            </a:r>
          </a:p>
          <a:p>
            <a:pPr lvl="1">
              <a:buFont typeface="Courier New"/>
              <a:buChar char="o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Launch Site</a:t>
            </a:r>
          </a:p>
          <a:p>
            <a:pPr lvl="2">
              <a:buFont typeface="Wingdings"/>
              <a:buChar char="§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Chart: Scatter-style categorical plot (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2">
              <a:buFont typeface="Wingdings"/>
              <a:buChar char="§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Purpose: To see if payload mass distribution differs across launch sites and its effect on launch success.</a:t>
            </a:r>
          </a:p>
          <a:p>
            <a:pPr lvl="1">
              <a:buFont typeface="Courier New"/>
              <a:buChar char="o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Orbit Type</a:t>
            </a:r>
          </a:p>
          <a:p>
            <a:pPr lvl="2">
              <a:buFont typeface="Wingdings"/>
              <a:buChar char="§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Chart: Bar chart (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2">
              <a:buFont typeface="Wingdings"/>
              <a:buChar char="§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Purpose: To evaluate which orbit types have higher or lower success rates.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C68DE6-A5FE-9877-08EB-54DF9A63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A3F9980-FDE2-C4FD-870C-EA35CE78E4CB}"/>
              </a:ext>
            </a:extLst>
          </p:cNvPr>
          <p:cNvSpPr txBox="1">
            <a:spLocks/>
          </p:cNvSpPr>
          <p:nvPr/>
        </p:nvSpPr>
        <p:spPr>
          <a:xfrm>
            <a:off x="367444" y="287249"/>
            <a:ext cx="11226456" cy="61341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Flight Number vs. Orbit Type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Chart: Scatter-style categorical plot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catplot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)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Purpose: To explore if certain orbits are targeted at specific flight numbers and observe associated success trends.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Payload Mass vs. Orbit Type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Chart: Scatter-style categorical plot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catplot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)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Purpose: To identify if payload mass affects the choice of orbit or the success rate for different orbits.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Launch Success Yearly Trend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Chart: Line chart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lineplot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)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Purpose: To visualize the overall trend of launch success rates over the years and identify improvements or anomalies.</a:t>
            </a:r>
          </a:p>
          <a:p>
            <a:pPr marL="914400" lvl="2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,Sans-Serif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GitHub URL: </a:t>
            </a:r>
            <a:r>
              <a:rPr lang="en-US" sz="2200" dirty="0">
                <a:solidFill>
                  <a:srgbClr val="0B49CB"/>
                </a:solidFill>
                <a:latin typeface="Abadi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https://github.com/kmrshvm/DataScienceandMachineLearningCapstoneProject/blob/main/Hands-on_Lab_Complete_the_EDA_with_Visualization.ipynb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15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6314" y="1875054"/>
            <a:ext cx="10501222" cy="4811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Markers: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 exact launch site and NASA JSC locations.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Circles: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Highlight launch site areas visually.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MarkerCluster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Group nearby launches to reduce clutter.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Colored Markers: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Green = success, Red = failure for quick status view.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MousePosition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Display coordinates for points like coastline, city, highway.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PolyLine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Draw lines from launch sites to coastline/city/railway to show distance.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rgbClr val="0B49CB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https://github.com/kmrshvm/DataScienceandMachineLearningCapstoneProject/blob/main/Hands-on_Lab_Interactive_Visual_Analytics_with_Folium_lab.ipynb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51814"/>
            <a:ext cx="9745589" cy="47682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plots and interactions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b="1" dirty="0"/>
              <a:t>Plots/Graphs Added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Line Chart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To show trends over time (e.g., sales, user activity, or website traffic).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Reason for Adding: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Helps identify patterns, seasonality, and anomalies in the data.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Bar Chart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To compare discrete categories (e.g., revenue by region, product performance).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Reason for Adding: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Makes it easy to visually compare quantities across different categories.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Pie/Donut Chart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To show proportions or percentage contributions of categories (e.g., market share).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Reason for Adding: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Quickly communicates distribution of parts within a whole.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Scatter Plot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To show relationships between two variables (e.g., ad spend vs. sales).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Reason for Adding: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Helps identify correlations, clusters, or outliers.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08D6-1E3A-E91E-EB3E-059273938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068" y="287248"/>
            <a:ext cx="10558732" cy="5889715"/>
          </a:xfrm>
        </p:spPr>
        <p:txBody>
          <a:bodyPr lIns="91440" tIns="45720" rIns="91440" bIns="45720" anchor="t"/>
          <a:lstStyle/>
          <a:p>
            <a:pPr>
              <a:lnSpc>
                <a:spcPct val="70000"/>
              </a:lnSpc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Heatmap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To visualize intensity or frequency of data points (e.g., customer activity by time of day).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Reason for Adding: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Highlights areas of high or low activity at a glance.</a:t>
            </a:r>
          </a:p>
          <a:p>
            <a:pPr>
              <a:lnSpc>
                <a:spcPct val="70000"/>
              </a:lnSpc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Map/Geospatial Plot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To visualize geographic distribution of data (e.g., sales by region, delivery locations).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Reason for Adding: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Supports location-based insights and decision-making.</a:t>
            </a:r>
          </a:p>
          <a:p>
            <a:pPr marL="457200" lvl="1" indent="0">
              <a:buNone/>
            </a:pPr>
            <a:endParaRPr lang="en-US" sz="17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b="1" dirty="0"/>
              <a:t>Interactions Added</a:t>
            </a:r>
            <a:endParaRPr lang="en-US" sz="2200" b="1" dirty="0">
              <a:ea typeface="Calibri"/>
              <a:cs typeface="Calibri"/>
            </a:endParaRPr>
          </a:p>
          <a:p>
            <a:pPr>
              <a:lnSpc>
                <a:spcPct val="70000"/>
              </a:lnSpc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Dropdown Filters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Allow users to filter data by category, date range, or region.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Reason for Adding: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Makes the dashboard dynamic and user-specific, enabling focused analysis.</a:t>
            </a:r>
          </a:p>
          <a:p>
            <a:pPr>
              <a:lnSpc>
                <a:spcPct val="70000"/>
              </a:lnSpc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Hover Tooltips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 detailed data points on hover.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Reason for Adding: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Provides context without cluttering the visual with too much information.</a:t>
            </a:r>
          </a:p>
          <a:p>
            <a:pPr>
              <a:buFont typeface="Arial"/>
              <a:buChar char="•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Zoom/Pan</a:t>
            </a:r>
          </a:p>
          <a:p>
            <a:pPr marL="971550" lvl="1" indent="-285750">
              <a:buFont typeface="Courier New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Enable users to focus on specific data ranges in time-series or spatial plots.</a:t>
            </a:r>
          </a:p>
          <a:p>
            <a:pPr marL="971550" lvl="1" indent="-285750">
              <a:buFont typeface="Courier New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Reason for Adding: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Improves exploration of large datasets.</a:t>
            </a:r>
          </a:p>
        </p:txBody>
      </p:sp>
    </p:spTree>
    <p:extLst>
      <p:ext uri="{BB962C8B-B14F-4D97-AF65-F5344CB8AC3E}">
        <p14:creationId xmlns:p14="http://schemas.microsoft.com/office/powerpoint/2010/main" val="348845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3E78E-7D64-E696-6DE0-572495831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0" y="33038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Clickable Elements</a:t>
            </a:r>
            <a:endParaRPr lang="en-US" sz="17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Purpose: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Allow users to drill down for detailed views (e.g., clicking a bar to see </a:t>
            </a:r>
            <a:r>
              <a:rPr lang="en-US" sz="17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individualtransactions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).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Reason for Adding: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Supports interactive exploration and deeper insights.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70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US" sz="1700" dirty="0">
                <a:solidFill>
                  <a:srgbClr val="0B49CB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https://github.com/kmrshvm/DataScienceandMachineLearningCapstoneProject/blob/main/spacex_dash_app.py</a:t>
            </a:r>
            <a:endParaRPr lang="en-US" sz="17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081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68727" y="1523701"/>
            <a:ext cx="10723249" cy="51420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US" sz="2200" dirty="0">
                <a:solidFill>
                  <a:srgbClr val="0B49CB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https://github.com/kmrshvm/DataScienceandMachineLearningCapstoneProject/blob/main/Hands-on_Lab_Complete_the_Machine_Learning_Prediction_lab.ipynb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2AFC6-DBC6-FB44-3186-6189D010A6F1}"/>
              </a:ext>
            </a:extLst>
          </p:cNvPr>
          <p:cNvSpPr/>
          <p:nvPr/>
        </p:nvSpPr>
        <p:spPr>
          <a:xfrm>
            <a:off x="1067023" y="2849253"/>
            <a:ext cx="1655936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Data Import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8F7EF3-20B7-0B7E-C420-C2D7FF7EE906}"/>
              </a:ext>
            </a:extLst>
          </p:cNvPr>
          <p:cNvSpPr/>
          <p:nvPr/>
        </p:nvSpPr>
        <p:spPr>
          <a:xfrm>
            <a:off x="3238005" y="2849253"/>
            <a:ext cx="1655936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Preprocessing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76D52-965A-1E2A-2140-74283D608E46}"/>
              </a:ext>
            </a:extLst>
          </p:cNvPr>
          <p:cNvSpPr/>
          <p:nvPr/>
        </p:nvSpPr>
        <p:spPr>
          <a:xfrm>
            <a:off x="5408986" y="2849253"/>
            <a:ext cx="1655936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Train/Test Split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3A7488-0163-9423-91C7-525F80C66E76}"/>
              </a:ext>
            </a:extLst>
          </p:cNvPr>
          <p:cNvSpPr/>
          <p:nvPr/>
        </p:nvSpPr>
        <p:spPr>
          <a:xfrm>
            <a:off x="7594344" y="2849253"/>
            <a:ext cx="1885973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Model Building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6DB693-C482-4640-BC75-430DB84322DB}"/>
              </a:ext>
            </a:extLst>
          </p:cNvPr>
          <p:cNvSpPr/>
          <p:nvPr/>
        </p:nvSpPr>
        <p:spPr>
          <a:xfrm>
            <a:off x="7666231" y="3539367"/>
            <a:ext cx="1814086" cy="551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Hyperparameter Tuning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A392C6-5BDB-6268-8278-D6BA3C014A7A}"/>
              </a:ext>
            </a:extLst>
          </p:cNvPr>
          <p:cNvSpPr/>
          <p:nvPr/>
        </p:nvSpPr>
        <p:spPr>
          <a:xfrm>
            <a:off x="5495250" y="3654385"/>
            <a:ext cx="1655936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Evaluation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6AE012-8EE0-EC7C-3B07-C4EB896976B5}"/>
              </a:ext>
            </a:extLst>
          </p:cNvPr>
          <p:cNvSpPr/>
          <p:nvPr/>
        </p:nvSpPr>
        <p:spPr>
          <a:xfrm>
            <a:off x="3238005" y="3539367"/>
            <a:ext cx="1655936" cy="551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Compare Accuracy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FA1914-3C39-2818-22A0-321484B29AA8}"/>
              </a:ext>
            </a:extLst>
          </p:cNvPr>
          <p:cNvSpPr/>
          <p:nvPr/>
        </p:nvSpPr>
        <p:spPr>
          <a:xfrm>
            <a:off x="1067024" y="3654386"/>
            <a:ext cx="1655936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Best Model</a:t>
            </a:r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C8C77B9-81F0-3A62-69D4-F4EFB031729C}"/>
              </a:ext>
            </a:extLst>
          </p:cNvPr>
          <p:cNvSpPr/>
          <p:nvPr/>
        </p:nvSpPr>
        <p:spPr>
          <a:xfrm>
            <a:off x="2719575" y="2851227"/>
            <a:ext cx="515046" cy="306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F8CE9C0-AD61-944A-2119-E4630C661EE7}"/>
              </a:ext>
            </a:extLst>
          </p:cNvPr>
          <p:cNvSpPr/>
          <p:nvPr/>
        </p:nvSpPr>
        <p:spPr>
          <a:xfrm>
            <a:off x="4890556" y="2851226"/>
            <a:ext cx="515046" cy="306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DBAC617-4FE6-3338-CF26-C1ED67837570}"/>
              </a:ext>
            </a:extLst>
          </p:cNvPr>
          <p:cNvSpPr/>
          <p:nvPr/>
        </p:nvSpPr>
        <p:spPr>
          <a:xfrm>
            <a:off x="7061537" y="2851225"/>
            <a:ext cx="515046" cy="306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0CC79296-2F3F-A55E-A7E5-4725AEF9001E}"/>
              </a:ext>
            </a:extLst>
          </p:cNvPr>
          <p:cNvSpPr/>
          <p:nvPr/>
        </p:nvSpPr>
        <p:spPr>
          <a:xfrm>
            <a:off x="7147802" y="3657205"/>
            <a:ext cx="518332" cy="31210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98303885-0E2C-D054-890D-163916DB7275}"/>
              </a:ext>
            </a:extLst>
          </p:cNvPr>
          <p:cNvSpPr/>
          <p:nvPr/>
        </p:nvSpPr>
        <p:spPr>
          <a:xfrm>
            <a:off x="4976820" y="3657204"/>
            <a:ext cx="518332" cy="31210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9A056147-06C9-945A-8E34-D045171352DB}"/>
              </a:ext>
            </a:extLst>
          </p:cNvPr>
          <p:cNvSpPr/>
          <p:nvPr/>
        </p:nvSpPr>
        <p:spPr>
          <a:xfrm>
            <a:off x="2719574" y="3657203"/>
            <a:ext cx="518332" cy="31210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499B46E-2BD9-B36A-95DB-E003CAF39580}"/>
              </a:ext>
            </a:extLst>
          </p:cNvPr>
          <p:cNvSpPr/>
          <p:nvPr/>
        </p:nvSpPr>
        <p:spPr>
          <a:xfrm>
            <a:off x="8312650" y="3169503"/>
            <a:ext cx="361124" cy="3740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510447" y="1462281"/>
            <a:ext cx="10778082" cy="4957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Launches mainly from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4 sites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(KSC LC-39A most reliable)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Payloads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2,000–6,000 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→ highest success rate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Success rates improved steadily over the years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Orbit type influences mission outcome</a:t>
            </a:r>
            <a:endParaRPr lang="en-US" sz="180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</a:p>
          <a:p>
            <a:pPr lvl="1">
              <a:buFont typeface="Courier New" panose="020B0604020202020204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Folium maps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: launch site locations, outcomes (success/failure), proximities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b="1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Plotly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Dash dashboard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: success by site, payload vs outcome, yearly trends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ML models built to predict launch success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Best model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: Logistic Regression with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83.3% accuracy</a:t>
            </a:r>
            <a:endParaRPr lang="en-US" sz="180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Key predictors: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payload mass &amp; booster version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419276" y="2057400"/>
            <a:ext cx="4377935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X-axis: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Flight Number (each flight shown distinctly)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Y-axis: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Launch Site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Point Color (Hue):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Launch outcome (success/failure)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Shows distribution of launches across sites and highlights success/failure patterns per flight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AI-generated content may be incorrect.">
            <a:extLst>
              <a:ext uri="{FF2B5EF4-FFF2-40B4-BE49-F238E27FC236}">
                <a16:creationId xmlns:a16="http://schemas.microsoft.com/office/drawing/2014/main" id="{C79DBFF9-B7E3-EA72-997E-E4139FBB1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364" y="2060187"/>
            <a:ext cx="7083723" cy="28382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X-axis: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Payload Mass (kg)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Y-axis: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Launch Site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Point Color (Hue):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Launch outcome (success/failure)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Shows how payload mass varies across launch sites and its relation to launch success.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746DA1-D834-41D9-3EFF-E2856788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274" y="2395538"/>
            <a:ext cx="7213301" cy="25988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X-axis: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Orbit Type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Y-axis: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Average Success Rate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Shows which orbit types have higher or lower launch success rates.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C6F55AC8-7078-695A-EC66-E797F6BF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60" y="1555450"/>
            <a:ext cx="5657850" cy="4667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X-axis: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Flight Number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Y-axis: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Orbit Type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Point Color (Hue):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Launch outcome (success/failure)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Shows the distribution of orbit types across flights and their success patterns.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AI-generated content may be incorrect.">
            <a:extLst>
              <a:ext uri="{FF2B5EF4-FFF2-40B4-BE49-F238E27FC236}">
                <a16:creationId xmlns:a16="http://schemas.microsoft.com/office/drawing/2014/main" id="{088D1465-26E5-0618-2A9D-D8AC1AC1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00" y="2074563"/>
            <a:ext cx="7385829" cy="29676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X-axis: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Payload Mass (kg)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Y-axis: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Orbit Type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Point Color (Hue):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Launch outcome (success/failure)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Shows how payload mass varies across orbit types and its relation to launch success.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of mass versus orbit type&#10;&#10;AI-generated content may be incorrect.">
            <a:extLst>
              <a:ext uri="{FF2B5EF4-FFF2-40B4-BE49-F238E27FC236}">
                <a16:creationId xmlns:a16="http://schemas.microsoft.com/office/drawing/2014/main" id="{7D6016B6-B772-21DE-EB17-27D940E8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60" y="2314575"/>
            <a:ext cx="7495996" cy="27464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X-axis: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Year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Y-axis: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Average Launch Success Rate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Shows the trend of launch success over time and highlights improvements or patterns in performance.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8ADC314A-BEFA-B772-2ED2-64469CCB4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8" y="1606940"/>
            <a:ext cx="7384751" cy="4118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9935" y="1825625"/>
            <a:ext cx="1020566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Retrieves all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unique launch sites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from the SpaceX dataset.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DISTINCT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ensures no duplicates are shown.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identify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all locations where launches occurred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Result is loaded into a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pandas </a:t>
            </a:r>
            <a:r>
              <a:rPr lang="en-US" sz="1800" b="1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DataFrame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easy analysis.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8EFCA7-8C84-3B73-2647-11D19CAE6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29" y="2188918"/>
            <a:ext cx="4093233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10577" y="1825625"/>
            <a:ext cx="7057022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Retrieves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first 5 records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where the launch site name starts with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'KSC'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LIKE 'KSC%'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filters sites beginning with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'KSC'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LIMIT 5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ensures only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5 rows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are returned.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Useful for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quickly inspecting sample data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from Kennedy Space Center launches.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64CA00-595B-7CCC-BDFB-3E5C629F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013" y="1831047"/>
            <a:ext cx="404812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/>
          </a:p>
        </p:txBody>
      </p:sp>
      <p:sp>
        <p:nvSpPr>
          <p:cNvPr id="10" name="Content Placeholder 2"/>
          <p:cNvSpPr txBox="1"/>
          <p:nvPr/>
        </p:nvSpPr>
        <p:spPr>
          <a:xfrm>
            <a:off x="556338" y="1549161"/>
            <a:ext cx="10732114" cy="447609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</a:t>
            </a:r>
          </a:p>
          <a:p>
            <a:pPr lvl="1">
              <a:buFont typeface="Courier New" panose="020B0604020202020204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 Collection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: SpaceX API + Wikipedia scraping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 Wrangling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: Cleaned, standardized, engineered features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: SQL queries + visualizations (scatter, bar, line)</a:t>
            </a:r>
            <a:endParaRPr lang="en-US" sz="180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Interactive Analytics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: Folium maps &amp;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Dash dashboard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Predictive Analysis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: Built &amp; evaluated ML classification models</a:t>
            </a:r>
            <a:endParaRPr lang="en-US" sz="180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</a:t>
            </a: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4 main launch sites identified (KSC LC-39A most reliable)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Payloads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2,000–6,000 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→ highest success rates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Success rate improved steadily over years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Interactive dashboard &amp; maps revealed site/outcome patterns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Best Model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: Logistic Regression,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83.3% accuracy</a:t>
            </a:r>
            <a:endParaRPr lang="en-US" sz="18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763062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Calculates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total payload mass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carried by boosters for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NASA (CRS)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missions.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SUM("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Payload_Mass__kg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_")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adds up payloads across all relevant launches.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understand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overall contribution of NASA missions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terms of payload carried.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176ABDA-9C98-D64C-5280-B9EB32ECA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11" y="2698684"/>
            <a:ext cx="4758366" cy="24914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76156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Calculates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average payload mass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launches using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v1.1 booster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AVG("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Payload_Mass__kg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_")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computes the mean payload across all relevant missions.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assess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typical carrying capacity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of the F9 v1.1 booster.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A22C9F-26F0-EDF0-D275-356618A8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25" y="3203994"/>
            <a:ext cx="4855233" cy="256348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61137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Finds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earliest date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when a booster successfully landed on a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drone ship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MIN("Date")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identifies the first occurrence of success.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Useful for tracking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historical milestones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SpaceX drone ship landings.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CD8E7CB-57B8-A052-2BA2-D1E9BBDE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68" y="2572668"/>
            <a:ext cx="4841395" cy="264022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676797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Lists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unique booster versions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that successfully landed on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ground pad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Filters launches with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mass between 4000 kg and 6000 kg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identify boosters that meet both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performance and landing success criteria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C45D548-4458-CFBF-64C8-0620CFBA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57" y="2213754"/>
            <a:ext cx="4299908" cy="3264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61137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Counts the total number of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successful and failed missions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"Class"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indicates mission outcome (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1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= success,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0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= failure).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GROUP BY "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Class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"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aggregates the counts by outcome type.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summarize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overall mission performance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71D06AA-3841-456A-BD37-AE855C9B8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37" y="2197670"/>
            <a:ext cx="5276310" cy="277896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61778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Identifies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 versions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that carried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maximum payload mass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Uses a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subquery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to first find the highest payload (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MAX("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Payload_Mass__kg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_")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).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highlight the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most capable boosters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terms of payload capacity.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F56FA45-68FA-B111-6286-63659A4D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35" y="1824846"/>
            <a:ext cx="4135107" cy="448789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194382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Lists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successful ground pad landings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the year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2017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substr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("Date", 1, 4)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extracts the year;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substr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("Date", 6, 2)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extracts the month.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Displays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month, landing outcome, booster version, and launch site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analyze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monthly landing performance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2017.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ABC8363-4A7B-D4E4-C358-E1FF175C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231" y="1952625"/>
            <a:ext cx="4540369" cy="38153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25595" y="1883134"/>
            <a:ext cx="6237514" cy="43369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Counts the number of launches for each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landing outcome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between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2010-06-04 and 2017-03-20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GROUP BY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Landing_Outcome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"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aggregates counts by outcome type.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ORDER BY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outcome_count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 DESC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ranks outcomes from most to least frequent.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Useful for analyzing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success and failure trends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over time.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597A14-5B99-BD5F-965B-8BAD3B60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845" y="1885231"/>
            <a:ext cx="4399291" cy="422334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53067" y="1825625"/>
            <a:ext cx="5173589" cy="439447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Visualization of SpaceX Launch Sites and NASA JSC Location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NASA JSC:</a:t>
            </a:r>
            <a:r>
              <a:rPr lang="en-US">
                <a:ea typeface="+mn-lt"/>
                <a:cs typeface="+mn-lt"/>
              </a:rPr>
              <a:t> Orange circle with label as a reference point.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Launch Sites:</a:t>
            </a:r>
            <a:r>
              <a:rPr lang="en-US">
                <a:ea typeface="+mn-lt"/>
                <a:cs typeface="+mn-lt"/>
              </a:rPr>
              <a:t> Black circles with labels show all SpaceX launch locations.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Findings:</a:t>
            </a:r>
            <a:r>
              <a:rPr lang="en-US">
                <a:ea typeface="+mn-lt"/>
                <a:cs typeface="+mn-lt"/>
              </a:rPr>
              <a:t> Most launch sites are in the U.S.; map shows geographic spread and clusters of launches.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&lt;</a:t>
            </a:r>
            <a:r>
              <a:rPr lang="en-US">
                <a:solidFill>
                  <a:srgbClr val="0B49CB"/>
                </a:solidFill>
                <a:latin typeface="IBM Plex Mono SemiBold"/>
              </a:rPr>
              <a:t>Visualization of SpaceX Launch Sites and NASA JSC Location</a:t>
            </a:r>
            <a:r>
              <a:rPr lang="en-US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299F846C-E93C-8BD1-6BBC-6BC5E009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3" y="1832125"/>
            <a:ext cx="6210121" cy="41857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829301" y="1471856"/>
            <a:ext cx="10534764" cy="4356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 Falcon 9 reusability is key to reducing space launch costs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Understanding factors influencing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launch success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helps improve predictions &amp; decision-making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Which factors (payload, site, booster, orbit) impact launch success?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How have launch outcomes changed over time?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Can we predict launch success using ML models?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921211" cy="439447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SpaceX Launch Outcomes Visualized with Marker Clusters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Marker Cluster: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Groups multiple launches at the same site to reduce clutter.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Colored Markers: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Green = successful launch, Red = failed launch.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Popups: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 launch site name and outcome on click.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Findings: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Most launches are clustered at a few sites; visualizes success vs failure patterns clearly.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&lt;</a:t>
            </a:r>
            <a:r>
              <a:rPr lang="en-US">
                <a:solidFill>
                  <a:srgbClr val="0B49CB"/>
                </a:solidFill>
                <a:latin typeface="IBM Plex Mono SemiBold"/>
              </a:rPr>
              <a:t>SpaceX Launch Outcomes Visualized with Marker Clusters</a:t>
            </a:r>
            <a:r>
              <a:rPr lang="en-US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7206630-1467-38F6-39A8-75BC8C8B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608" y="1940314"/>
            <a:ext cx="470535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66803" y="1719442"/>
            <a:ext cx="5434808" cy="4703014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Site Proximities: Distances to Nearby Features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Site Marker: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Shows the selected launch site location.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City Marker (Blue):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Marks the closest city; popup displays distance from launch site.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PolyLine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(Green, Dashed):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Connects the launch site to the nearby city to visualize distance.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Distance Calculation: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Uses Haversine formula to compute accurate distance in km.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Findings: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Provides spatial context for launch site locations relative to nearby features like cities, coastline, highways, or railways.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&lt;</a:t>
            </a:r>
            <a:r>
              <a:rPr lang="en-US">
                <a:solidFill>
                  <a:srgbClr val="0B49CB"/>
                </a:solidFill>
                <a:latin typeface="IBM Plex Mono SemiBold"/>
              </a:rPr>
              <a:t>Launch Site Proximities: Distances to Nearby Features</a:t>
            </a:r>
            <a:r>
              <a:rPr lang="en-US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5900219-BCCC-BFAA-9D0E-14C36ADF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748" y="1860699"/>
            <a:ext cx="6061674" cy="37692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38690" y="1724984"/>
            <a:ext cx="5547400" cy="482579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SpaceX Launch Records Dashboard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 Elements: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Segments: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Each slice represents a different SpaceX launch site.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Values: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Slice size shows the total number of successful launches per site.</a:t>
            </a:r>
            <a:endParaRPr lang="en-US" sz="14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Colors &amp; Labels: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Different colors distinguish sites; labels show launch site names.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Title: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“Total Success Launches by Site” – clearly conveys the metric.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Findings: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Dominant Sites: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One or two sites may account for most   successful launches.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Comparison: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Smaller slices indicate sites with fewer successes.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Insight: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Highlights which launch sites are most reliable for successful missions.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&lt;</a:t>
            </a:r>
            <a:r>
              <a:rPr lang="en-US">
                <a:solidFill>
                  <a:srgbClr val="0B49CB"/>
                </a:solidFill>
                <a:latin typeface="IBM Plex Mono SemiBold"/>
                <a:cs typeface="Times New Roman"/>
              </a:rPr>
              <a:t>SpaceX Launch Records Dashboard</a:t>
            </a:r>
            <a:r>
              <a:rPr lang="en-US">
                <a:solidFill>
                  <a:srgbClr val="0B49CB"/>
                </a:solidFill>
                <a:latin typeface="Abadi"/>
              </a:rPr>
              <a:t>&gt;</a:t>
            </a:r>
            <a:endParaRPr lang="en-US"/>
          </a:p>
        </p:txBody>
      </p:sp>
      <p:pic>
        <p:nvPicPr>
          <p:cNvPr id="2" name="Picture 1" descr="A pie chart with numbers and a few percentages&#10;&#10;AI-generated content may be incorrect.">
            <a:extLst>
              <a:ext uri="{FF2B5EF4-FFF2-40B4-BE49-F238E27FC236}">
                <a16:creationId xmlns:a16="http://schemas.microsoft.com/office/drawing/2014/main" id="{31B73C13-C070-8ED3-C3FF-92B515BB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77" y="1719172"/>
            <a:ext cx="5746990" cy="29164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2706" y="1710607"/>
            <a:ext cx="5490754" cy="484016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&lt;Success vs. Failure for site KSC LC-39A&gt;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 Elements: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Pie chart shows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Success vs Failure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the selected site.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Two slices: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Successful launches vs failed launches.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Title highlights the specific launch site.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Findings: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High success ratio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→ majority of launches succeeded.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Few failures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→ indicates strong reliability at this site.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Useful for identifying the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most dependable launch 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&lt;Success vs. Failure for site KSC LC-39A&gt;</a:t>
            </a:r>
          </a:p>
        </p:txBody>
      </p:sp>
      <p:pic>
        <p:nvPicPr>
          <p:cNvPr id="2" name="Picture 1" descr="A pie chart with a red and blue circle&#10;&#10;AI-generated content may be incorrect.">
            <a:extLst>
              <a:ext uri="{FF2B5EF4-FFF2-40B4-BE49-F238E27FC236}">
                <a16:creationId xmlns:a16="http://schemas.microsoft.com/office/drawing/2014/main" id="{A8AA340A-E296-2D19-3356-16246AD42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59" y="2092895"/>
            <a:ext cx="5861470" cy="295975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10578" y="1825625"/>
            <a:ext cx="5684512" cy="472514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&lt;Correlation between Payload and Success for All Sites&gt;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 Elements: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X-axis: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mass (kg)</a:t>
            </a:r>
            <a:endParaRPr lang="en-US" sz="14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Y-axis: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outcome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(1 = Success, 0 = Failure)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Color: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 version category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Range slider: Filters payload window</a:t>
            </a:r>
            <a:endParaRPr lang="en-US" sz="14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Findings: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Most successes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the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2,000–6,000 kg payload range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Heavier payloads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 slightly lower success rates.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Certain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 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consistently achieve higher success.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Shows correlation between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size and reliability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across sites.</a:t>
            </a:r>
            <a:endParaRPr lang="en-US" sz="14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&lt;Correlation between Payload and Success for All Sites&gt;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F023-9A24-B10D-91A5-714C4A5A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73" y="2188414"/>
            <a:ext cx="5737825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 with accuracy 0.8333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B3D61635-D53D-C1D0-F94A-061DF65D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64" y="2087144"/>
            <a:ext cx="5310816" cy="367575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324314" y="2057400"/>
            <a:ext cx="5696715" cy="41710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Best Model: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Consolas"/>
              </a:rPr>
              <a:t>Logistic Regression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Accuracy: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0.8333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nsola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Confusion Matrix: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Rows: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Actual labels (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onsolas"/>
              </a:rPr>
              <a:t>Did Not Land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onsolas"/>
              </a:rPr>
              <a:t>Landed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)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Columns: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Predicted labels (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onsolas"/>
              </a:rPr>
              <a:t>Did Not Land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Consolas"/>
              </a:rPr>
              <a:t>Landed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)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Diagonal: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Correct predictions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Off-diagonal: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Misclassifications</a:t>
            </a:r>
            <a:endParaRPr lang="en-US" sz="14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Purpose: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Visualizes how accurately the model predicts each class.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096D6A-C9C2-308C-50FA-E10AAF12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201" y="2053087"/>
            <a:ext cx="4396956" cy="38157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544375"/>
            <a:ext cx="10519045" cy="4682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SpaceX launch success has steadily improved over time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size, orbit type, and launch site strongly influence outcomes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KSC LC-39A emerged as the most reliable site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Predictive model (Logistic Regression,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83.3% accuracy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) can forecast launch success effectively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726879" y="1422658"/>
            <a:ext cx="10564891" cy="516874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 API &amp; backup JSON used to fetch launch, rocket, payload, and core data. 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Fetched launch, rocket, payload, and core data from SpaceX API &amp; backup JSON.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Flattened JSON, selected key features, filtered Falcon 9 launches, handled missing values, and extracted relevant details.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6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Classification models to predict launch success with train-test split, feature encoding, and evaluation (Accuracy, Precision, Recall, F1, ROC-AUC).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20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59575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collection process use key phrases and flowcharts</a:t>
            </a:r>
          </a:p>
          <a:p>
            <a:pPr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 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91022C-8656-FB9C-8373-689B5C000A62}"/>
              </a:ext>
            </a:extLst>
          </p:cNvPr>
          <p:cNvSpPr/>
          <p:nvPr/>
        </p:nvSpPr>
        <p:spPr>
          <a:xfrm>
            <a:off x="896470" y="3058995"/>
            <a:ext cx="671508" cy="358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Start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193A8B-0A1F-2553-F317-F7338F0A1D7F}"/>
              </a:ext>
            </a:extLst>
          </p:cNvPr>
          <p:cNvSpPr/>
          <p:nvPr/>
        </p:nvSpPr>
        <p:spPr>
          <a:xfrm>
            <a:off x="1894146" y="3018117"/>
            <a:ext cx="3704002" cy="588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Fetch JSON data from SpaceX API / Backup JSON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85B000-8D4D-4156-38DB-2CFEBD8A440C}"/>
              </a:ext>
            </a:extLst>
          </p:cNvPr>
          <p:cNvSpPr/>
          <p:nvPr/>
        </p:nvSpPr>
        <p:spPr>
          <a:xfrm>
            <a:off x="6857154" y="3017553"/>
            <a:ext cx="4173380" cy="596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Extract Key Features: rocket, payload, cores, launchpad, date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05E65-0C06-F8DF-2FC9-6121D7A46709}"/>
              </a:ext>
            </a:extLst>
          </p:cNvPr>
          <p:cNvSpPr/>
          <p:nvPr/>
        </p:nvSpPr>
        <p:spPr>
          <a:xfrm>
            <a:off x="6853772" y="4003106"/>
            <a:ext cx="4173380" cy="573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Flatten JSON -&gt; Pandas </a:t>
            </a:r>
            <a:r>
              <a:rPr lang="en-US" err="1">
                <a:ea typeface="Calibri"/>
                <a:cs typeface="Calibri"/>
              </a:rPr>
              <a:t>DataFrame</a:t>
            </a:r>
            <a:endParaRPr lang="en-US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9266B6-27C3-3F24-62C5-E5516311AE3B}"/>
              </a:ext>
            </a:extLst>
          </p:cNvPr>
          <p:cNvSpPr/>
          <p:nvPr/>
        </p:nvSpPr>
        <p:spPr>
          <a:xfrm>
            <a:off x="898726" y="4004799"/>
            <a:ext cx="4746503" cy="574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Filter: single-core &amp; single-payload launches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D21BA1-B41A-9AB7-9EA6-DB3AABF0E76B}"/>
              </a:ext>
            </a:extLst>
          </p:cNvPr>
          <p:cNvSpPr/>
          <p:nvPr/>
        </p:nvSpPr>
        <p:spPr>
          <a:xfrm>
            <a:off x="898724" y="4999655"/>
            <a:ext cx="4747066" cy="6334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Extract Booster, Payload, Orbit, Launch Site, Core Info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34BE49-253D-80F2-12B0-EA6D08305780}"/>
              </a:ext>
            </a:extLst>
          </p:cNvPr>
          <p:cNvSpPr/>
          <p:nvPr/>
        </p:nvSpPr>
        <p:spPr>
          <a:xfrm>
            <a:off x="6853772" y="4999655"/>
            <a:ext cx="4173380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Clean Data: handle missing values, filter Falcon 9, reindex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A3E5D-98E1-B771-2284-7F0DCF0185A3}"/>
              </a:ext>
            </a:extLst>
          </p:cNvPr>
          <p:cNvSpPr/>
          <p:nvPr/>
        </p:nvSpPr>
        <p:spPr>
          <a:xfrm>
            <a:off x="6839393" y="5908812"/>
            <a:ext cx="4187193" cy="417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Final Analysis-Ready </a:t>
            </a:r>
            <a:r>
              <a:rPr lang="en-US" err="1">
                <a:ea typeface="Calibri"/>
                <a:cs typeface="Calibri"/>
              </a:rPr>
              <a:t>DataFrame</a:t>
            </a:r>
            <a:endParaRPr lang="en-US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6B2A17-CF5C-7F01-4FA1-6AF93CD5A043}"/>
              </a:ext>
            </a:extLst>
          </p:cNvPr>
          <p:cNvSpPr/>
          <p:nvPr/>
        </p:nvSpPr>
        <p:spPr>
          <a:xfrm>
            <a:off x="4124893" y="5902892"/>
            <a:ext cx="1509058" cy="416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End</a:t>
            </a:r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63D6231-2690-E187-8454-57338DDA01A9}"/>
              </a:ext>
            </a:extLst>
          </p:cNvPr>
          <p:cNvSpPr/>
          <p:nvPr/>
        </p:nvSpPr>
        <p:spPr>
          <a:xfrm>
            <a:off x="1569388" y="3153151"/>
            <a:ext cx="328141" cy="163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9A0D80C-7B30-353C-778C-09CAEF7AE2D6}"/>
              </a:ext>
            </a:extLst>
          </p:cNvPr>
          <p:cNvSpPr/>
          <p:nvPr/>
        </p:nvSpPr>
        <p:spPr>
          <a:xfrm>
            <a:off x="5595047" y="3239414"/>
            <a:ext cx="1262669" cy="235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2F9E5D5-B3F0-667D-8DCE-BF1EAB472F50}"/>
              </a:ext>
            </a:extLst>
          </p:cNvPr>
          <p:cNvSpPr/>
          <p:nvPr/>
        </p:nvSpPr>
        <p:spPr>
          <a:xfrm>
            <a:off x="5638179" y="5252244"/>
            <a:ext cx="1205160" cy="235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EAAAAEA7-8093-1AFD-C394-5A72F2233334}"/>
              </a:ext>
            </a:extLst>
          </p:cNvPr>
          <p:cNvSpPr/>
          <p:nvPr/>
        </p:nvSpPr>
        <p:spPr>
          <a:xfrm>
            <a:off x="5652557" y="4117280"/>
            <a:ext cx="1208446" cy="2833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36FF34A2-DB7B-652A-2594-333C0FD274C5}"/>
              </a:ext>
            </a:extLst>
          </p:cNvPr>
          <p:cNvSpPr/>
          <p:nvPr/>
        </p:nvSpPr>
        <p:spPr>
          <a:xfrm>
            <a:off x="5623802" y="5971959"/>
            <a:ext cx="1208446" cy="2833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60E5119-F9EE-A381-2C73-F78B5AD1C273}"/>
              </a:ext>
            </a:extLst>
          </p:cNvPr>
          <p:cNvSpPr/>
          <p:nvPr/>
        </p:nvSpPr>
        <p:spPr>
          <a:xfrm>
            <a:off x="8830235" y="3600823"/>
            <a:ext cx="260483" cy="4028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3B11344-41CB-2280-8BC3-37A38438A35D}"/>
              </a:ext>
            </a:extLst>
          </p:cNvPr>
          <p:cNvSpPr/>
          <p:nvPr/>
        </p:nvSpPr>
        <p:spPr>
          <a:xfrm>
            <a:off x="3136800" y="4592860"/>
            <a:ext cx="260483" cy="4028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66301D2-964E-BD9B-B42A-A30D983D79A7}"/>
              </a:ext>
            </a:extLst>
          </p:cNvPr>
          <p:cNvSpPr/>
          <p:nvPr/>
        </p:nvSpPr>
        <p:spPr>
          <a:xfrm>
            <a:off x="8815857" y="5498634"/>
            <a:ext cx="260483" cy="4028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846340" y="1806665"/>
            <a:ext cx="7013752" cy="422125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446927" y="1800225"/>
            <a:ext cx="4395849" cy="4427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data collection with SpaceX REST calls using key phrases and flowcharts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 </a:t>
            </a:r>
            <a:r>
              <a:rPr lang="en-US" sz="2200" dirty="0">
                <a:solidFill>
                  <a:srgbClr val="1C7DDB"/>
                </a:solidFill>
                <a:ea typeface="+mn-lt"/>
                <a:cs typeface="+mn-lt"/>
                <a:hlinkClick r:id="rId3"/>
              </a:rPr>
              <a:t>https://github.com/kmrshvm/DataScienceandMachineLearningCapstoneProject/blob/main/Hands-on_Lab_Complete_the_Data_Collection_API_Lab.ipynb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09679-3FBB-36C9-DB46-6E9B629F2E58}"/>
              </a:ext>
            </a:extLst>
          </p:cNvPr>
          <p:cNvSpPr/>
          <p:nvPr/>
        </p:nvSpPr>
        <p:spPr>
          <a:xfrm>
            <a:off x="4977665" y="1914725"/>
            <a:ext cx="922691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Start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E280E4-49B9-AAC8-5E04-51D4751C09A2}"/>
              </a:ext>
            </a:extLst>
          </p:cNvPr>
          <p:cNvSpPr/>
          <p:nvPr/>
        </p:nvSpPr>
        <p:spPr>
          <a:xfrm>
            <a:off x="6918608" y="1914724"/>
            <a:ext cx="4833331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Call: /v4/launches/past -&gt; Get all past launch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6613C9-6617-2DA3-6CBA-56C405135134}"/>
              </a:ext>
            </a:extLst>
          </p:cNvPr>
          <p:cNvSpPr/>
          <p:nvPr/>
        </p:nvSpPr>
        <p:spPr>
          <a:xfrm>
            <a:off x="9750948" y="2475442"/>
            <a:ext cx="2000992" cy="3504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Extract rocket IDs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5149DA-8AA7-8A27-B632-C2A1FA0B7A79}"/>
              </a:ext>
            </a:extLst>
          </p:cNvPr>
          <p:cNvSpPr/>
          <p:nvPr/>
        </p:nvSpPr>
        <p:spPr>
          <a:xfrm>
            <a:off x="4977664" y="2475440"/>
            <a:ext cx="4358877" cy="350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Call: /v4/rockets/{id} -&gt; Get </a:t>
            </a:r>
            <a:r>
              <a:rPr lang="en-US" err="1">
                <a:ea typeface="+mn-lt"/>
                <a:cs typeface="+mn-lt"/>
              </a:rPr>
              <a:t>BoosterVersion</a:t>
            </a:r>
            <a:endParaRPr lang="en-US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FB21-E647-ECE8-1AC9-F1CA12B3D736}"/>
              </a:ext>
            </a:extLst>
          </p:cNvPr>
          <p:cNvSpPr/>
          <p:nvPr/>
        </p:nvSpPr>
        <p:spPr>
          <a:xfrm>
            <a:off x="4977664" y="3136800"/>
            <a:ext cx="2302915" cy="278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Extract launchpad IDs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355C44-9402-044B-8E14-6301722A836A}"/>
              </a:ext>
            </a:extLst>
          </p:cNvPr>
          <p:cNvSpPr/>
          <p:nvPr/>
        </p:nvSpPr>
        <p:spPr>
          <a:xfrm>
            <a:off x="7608720" y="3136798"/>
            <a:ext cx="4143218" cy="6379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Call: /v4/launchpads/{id} -&gt; Get </a:t>
            </a:r>
            <a:r>
              <a:rPr lang="en-US" err="1">
                <a:ea typeface="+mn-lt"/>
                <a:cs typeface="+mn-lt"/>
              </a:rPr>
              <a:t>LaunchSite</a:t>
            </a:r>
            <a:r>
              <a:rPr lang="en-US">
                <a:ea typeface="+mn-lt"/>
                <a:cs typeface="+mn-lt"/>
              </a:rPr>
              <a:t>, Latitude, Longitude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B4D034-5FAD-0AAA-A9E7-30ECBA588C6F}"/>
              </a:ext>
            </a:extLst>
          </p:cNvPr>
          <p:cNvSpPr/>
          <p:nvPr/>
        </p:nvSpPr>
        <p:spPr>
          <a:xfrm>
            <a:off x="9449022" y="4100083"/>
            <a:ext cx="2302915" cy="278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Extract payload IDs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DA66F2-9009-69DD-25AF-38375546A4DB}"/>
              </a:ext>
            </a:extLst>
          </p:cNvPr>
          <p:cNvSpPr/>
          <p:nvPr/>
        </p:nvSpPr>
        <p:spPr>
          <a:xfrm>
            <a:off x="6444153" y="4100080"/>
            <a:ext cx="2590464" cy="609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Call: /v4/payloads/{id} -&gt; Get </a:t>
            </a:r>
            <a:r>
              <a:rPr lang="en-US" err="1">
                <a:ea typeface="+mn-lt"/>
                <a:cs typeface="+mn-lt"/>
              </a:rPr>
              <a:t>PayloadMass</a:t>
            </a:r>
            <a:r>
              <a:rPr lang="en-US">
                <a:ea typeface="+mn-lt"/>
                <a:cs typeface="+mn-lt"/>
              </a:rPr>
              <a:t>, Orbit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50E2C-D7F1-74BF-1A60-D0F7B3B0965B}"/>
              </a:ext>
            </a:extLst>
          </p:cNvPr>
          <p:cNvSpPr/>
          <p:nvPr/>
        </p:nvSpPr>
        <p:spPr>
          <a:xfrm>
            <a:off x="4977663" y="4100083"/>
            <a:ext cx="1052086" cy="609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Extract core IDs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66D0F8-9DFC-C569-F1CB-4CEC0A7D74A3}"/>
              </a:ext>
            </a:extLst>
          </p:cNvPr>
          <p:cNvSpPr/>
          <p:nvPr/>
        </p:nvSpPr>
        <p:spPr>
          <a:xfrm>
            <a:off x="4977662" y="5034608"/>
            <a:ext cx="2878011" cy="609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Call: /v4/cores/{id} -&gt; Get Block, </a:t>
            </a:r>
            <a:r>
              <a:rPr lang="en-US" err="1">
                <a:ea typeface="+mn-lt"/>
                <a:cs typeface="+mn-lt"/>
              </a:rPr>
              <a:t>ReusedCount</a:t>
            </a:r>
            <a:r>
              <a:rPr lang="en-US">
                <a:ea typeface="+mn-lt"/>
                <a:cs typeface="+mn-lt"/>
              </a:rPr>
              <a:t>, Serial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F8EE7E-5D3C-6D8E-FC23-BCE819EE8ACA}"/>
              </a:ext>
            </a:extLst>
          </p:cNvPr>
          <p:cNvSpPr/>
          <p:nvPr/>
        </p:nvSpPr>
        <p:spPr>
          <a:xfrm>
            <a:off x="8183814" y="5034611"/>
            <a:ext cx="1900349" cy="6092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Combine results into </a:t>
            </a:r>
            <a:r>
              <a:rPr lang="en-US" err="1">
                <a:ea typeface="+mn-lt"/>
                <a:cs typeface="+mn-lt"/>
              </a:rPr>
              <a:t>DataFrame</a:t>
            </a:r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419B96-EFAF-8D44-A0F6-5C7288F83CF4}"/>
              </a:ext>
            </a:extLst>
          </p:cNvPr>
          <p:cNvSpPr/>
          <p:nvPr/>
        </p:nvSpPr>
        <p:spPr>
          <a:xfrm>
            <a:off x="10484191" y="5034610"/>
            <a:ext cx="1267746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End</a:t>
            </a:r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C2BE9E8-371E-9D32-5278-4C659D0A1CAD}"/>
              </a:ext>
            </a:extLst>
          </p:cNvPr>
          <p:cNvSpPr/>
          <p:nvPr/>
        </p:nvSpPr>
        <p:spPr>
          <a:xfrm>
            <a:off x="5896971" y="1916698"/>
            <a:ext cx="1018254" cy="306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2051FC1-1570-1EE8-AEAA-C4CD68DCB37A}"/>
              </a:ext>
            </a:extLst>
          </p:cNvPr>
          <p:cNvSpPr/>
          <p:nvPr/>
        </p:nvSpPr>
        <p:spPr>
          <a:xfrm>
            <a:off x="7277197" y="3138773"/>
            <a:ext cx="328141" cy="306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CC98680-413A-FBDB-A84D-7CAB1678533D}"/>
              </a:ext>
            </a:extLst>
          </p:cNvPr>
          <p:cNvSpPr/>
          <p:nvPr/>
        </p:nvSpPr>
        <p:spPr>
          <a:xfrm>
            <a:off x="7852291" y="5180357"/>
            <a:ext cx="328141" cy="306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B0F2541-5496-E6AE-AEC5-F871F6D63C29}"/>
              </a:ext>
            </a:extLst>
          </p:cNvPr>
          <p:cNvSpPr/>
          <p:nvPr/>
        </p:nvSpPr>
        <p:spPr>
          <a:xfrm>
            <a:off x="10080782" y="5036584"/>
            <a:ext cx="400027" cy="2926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72B38DB-9E3D-DA83-7C58-065C1EEFA663}"/>
              </a:ext>
            </a:extLst>
          </p:cNvPr>
          <p:cNvSpPr/>
          <p:nvPr/>
        </p:nvSpPr>
        <p:spPr>
          <a:xfrm>
            <a:off x="10483631" y="2234974"/>
            <a:ext cx="274860" cy="2446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BE9EEB6-FEBD-1CA3-8918-5720680D7FF8}"/>
              </a:ext>
            </a:extLst>
          </p:cNvPr>
          <p:cNvSpPr/>
          <p:nvPr/>
        </p:nvSpPr>
        <p:spPr>
          <a:xfrm>
            <a:off x="5897253" y="2838823"/>
            <a:ext cx="231728" cy="302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CEA2CC-8D21-3DC7-678B-DD242A5B564C}"/>
              </a:ext>
            </a:extLst>
          </p:cNvPr>
          <p:cNvSpPr/>
          <p:nvPr/>
        </p:nvSpPr>
        <p:spPr>
          <a:xfrm>
            <a:off x="10483630" y="3787729"/>
            <a:ext cx="274860" cy="3165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5132B19-E893-37C2-C534-94344ECC1F7C}"/>
              </a:ext>
            </a:extLst>
          </p:cNvPr>
          <p:cNvSpPr/>
          <p:nvPr/>
        </p:nvSpPr>
        <p:spPr>
          <a:xfrm>
            <a:off x="5307781" y="4722256"/>
            <a:ext cx="303614" cy="3165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6028C542-D1E3-3873-1BFE-F0B8A38D829D}"/>
              </a:ext>
            </a:extLst>
          </p:cNvPr>
          <p:cNvSpPr/>
          <p:nvPr/>
        </p:nvSpPr>
        <p:spPr>
          <a:xfrm>
            <a:off x="9031236" y="4102903"/>
            <a:ext cx="417692" cy="2977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A4CBD77-FF67-8B83-96E0-46A32FAC3DAB}"/>
              </a:ext>
            </a:extLst>
          </p:cNvPr>
          <p:cNvSpPr/>
          <p:nvPr/>
        </p:nvSpPr>
        <p:spPr>
          <a:xfrm>
            <a:off x="6026367" y="4232299"/>
            <a:ext cx="417692" cy="2977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DD673C0F-3628-61D7-66EE-B64CC7CA8ABB}"/>
              </a:ext>
            </a:extLst>
          </p:cNvPr>
          <p:cNvSpPr/>
          <p:nvPr/>
        </p:nvSpPr>
        <p:spPr>
          <a:xfrm>
            <a:off x="9333160" y="2507016"/>
            <a:ext cx="417692" cy="2977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217922" y="1720401"/>
            <a:ext cx="4622350" cy="471735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rgbClr val="0B49CB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https://github.com/kmrshvm/DataScienceandMachineLearningCapstoneProject/blob/main/Hands-on_Lab_Complete_the_Data_Collection_with_Web_Scraping_lab.ipynb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347CC0E-3E4F-EC39-65DC-A568590AA726}"/>
              </a:ext>
            </a:extLst>
          </p:cNvPr>
          <p:cNvSpPr txBox="1">
            <a:spLocks/>
          </p:cNvSpPr>
          <p:nvPr/>
        </p:nvSpPr>
        <p:spPr>
          <a:xfrm>
            <a:off x="4846340" y="1806665"/>
            <a:ext cx="7013752" cy="422125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E6E5C4-A7EF-9749-B578-41EBADB5FD7A}"/>
              </a:ext>
            </a:extLst>
          </p:cNvPr>
          <p:cNvSpPr/>
          <p:nvPr/>
        </p:nvSpPr>
        <p:spPr>
          <a:xfrm>
            <a:off x="4977665" y="1914725"/>
            <a:ext cx="922691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Start</a:t>
            </a:r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23E1AFE-56BB-C985-7F7F-7A45749A1B14}"/>
              </a:ext>
            </a:extLst>
          </p:cNvPr>
          <p:cNvSpPr/>
          <p:nvPr/>
        </p:nvSpPr>
        <p:spPr>
          <a:xfrm>
            <a:off x="5896971" y="1916698"/>
            <a:ext cx="2815423" cy="306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CDDF90-EE02-D9E7-315C-9F33204F0EF9}"/>
              </a:ext>
            </a:extLst>
          </p:cNvPr>
          <p:cNvSpPr/>
          <p:nvPr/>
        </p:nvSpPr>
        <p:spPr>
          <a:xfrm>
            <a:off x="8715777" y="1914724"/>
            <a:ext cx="3036162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Load Wikipedia Page (online)</a:t>
            </a:r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C5439C3-7200-6AE1-B300-D385F01B94BD}"/>
              </a:ext>
            </a:extLst>
          </p:cNvPr>
          <p:cNvSpPr/>
          <p:nvPr/>
        </p:nvSpPr>
        <p:spPr>
          <a:xfrm>
            <a:off x="10483631" y="2234974"/>
            <a:ext cx="274860" cy="2446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A1C3C-E893-BC9E-E9D9-C37B9AAACFD6}"/>
              </a:ext>
            </a:extLst>
          </p:cNvPr>
          <p:cNvSpPr/>
          <p:nvPr/>
        </p:nvSpPr>
        <p:spPr>
          <a:xfrm>
            <a:off x="8715779" y="2475442"/>
            <a:ext cx="3036161" cy="3504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Create </a:t>
            </a:r>
            <a:r>
              <a:rPr lang="en-US" err="1">
                <a:ea typeface="+mn-lt"/>
                <a:cs typeface="+mn-lt"/>
              </a:rPr>
              <a:t>BeautifulSoup</a:t>
            </a:r>
            <a:r>
              <a:rPr lang="en-US">
                <a:ea typeface="+mn-lt"/>
                <a:cs typeface="+mn-lt"/>
              </a:rPr>
              <a:t> Object</a:t>
            </a:r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CA26A9FF-1F3C-2D7C-9D17-9A64D7FC47C1}"/>
              </a:ext>
            </a:extLst>
          </p:cNvPr>
          <p:cNvSpPr/>
          <p:nvPr/>
        </p:nvSpPr>
        <p:spPr>
          <a:xfrm>
            <a:off x="8297990" y="2535771"/>
            <a:ext cx="417692" cy="29772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465D13-C62C-8B40-A725-46936979B24B}"/>
              </a:ext>
            </a:extLst>
          </p:cNvPr>
          <p:cNvSpPr/>
          <p:nvPr/>
        </p:nvSpPr>
        <p:spPr>
          <a:xfrm>
            <a:off x="4977664" y="2475440"/>
            <a:ext cx="3323707" cy="3504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Find Launch Table (&lt;table&gt;)</a:t>
            </a:r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E0A2731-2C77-0B9A-45E0-6EAE42DFEFF7}"/>
              </a:ext>
            </a:extLst>
          </p:cNvPr>
          <p:cNvSpPr/>
          <p:nvPr/>
        </p:nvSpPr>
        <p:spPr>
          <a:xfrm>
            <a:off x="6328574" y="2838823"/>
            <a:ext cx="231728" cy="302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884626-293B-D88C-8ECB-9BC8248359CB}"/>
              </a:ext>
            </a:extLst>
          </p:cNvPr>
          <p:cNvSpPr/>
          <p:nvPr/>
        </p:nvSpPr>
        <p:spPr>
          <a:xfrm>
            <a:off x="4977664" y="3136800"/>
            <a:ext cx="3323707" cy="551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Extract Column Names (&lt;</a:t>
            </a:r>
            <a:r>
              <a:rPr lang="en-US" err="1">
                <a:ea typeface="+mn-lt"/>
                <a:cs typeface="+mn-lt"/>
              </a:rPr>
              <a:t>th</a:t>
            </a:r>
            <a:r>
              <a:rPr lang="en-US">
                <a:ea typeface="+mn-lt"/>
                <a:cs typeface="+mn-lt"/>
              </a:rPr>
              <a:t>&gt; → </a:t>
            </a:r>
            <a:r>
              <a:rPr lang="en-US" err="1">
                <a:ea typeface="+mn-lt"/>
                <a:cs typeface="+mn-lt"/>
              </a:rPr>
              <a:t>extract_column_from_header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151327-1626-56F5-0E24-0C494DBC9324}"/>
              </a:ext>
            </a:extLst>
          </p:cNvPr>
          <p:cNvSpPr/>
          <p:nvPr/>
        </p:nvSpPr>
        <p:spPr>
          <a:xfrm>
            <a:off x="9132719" y="3136798"/>
            <a:ext cx="2619219" cy="155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Extract Row Data (&lt;td&gt; → </a:t>
            </a:r>
            <a:r>
              <a:rPr lang="en-US" err="1">
                <a:ea typeface="+mn-lt"/>
                <a:cs typeface="+mn-lt"/>
              </a:rPr>
              <a:t>date_time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booster_version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landing_status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get_mass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15D05B-18DD-28CC-AD99-B59659E27C0A}"/>
              </a:ext>
            </a:extLst>
          </p:cNvPr>
          <p:cNvSpPr/>
          <p:nvPr/>
        </p:nvSpPr>
        <p:spPr>
          <a:xfrm>
            <a:off x="4977664" y="4315744"/>
            <a:ext cx="3165555" cy="3791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Store in Pandas </a:t>
            </a:r>
            <a:r>
              <a:rPr lang="en-US" err="1">
                <a:ea typeface="+mn-lt"/>
                <a:cs typeface="+mn-lt"/>
              </a:rPr>
              <a:t>DataFrame</a:t>
            </a:r>
            <a:endParaRPr lang="en-US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90096F-EFCC-B2C6-92C5-E35D66DEB89D}"/>
              </a:ext>
            </a:extLst>
          </p:cNvPr>
          <p:cNvSpPr/>
          <p:nvPr/>
        </p:nvSpPr>
        <p:spPr>
          <a:xfrm>
            <a:off x="4977663" y="5106496"/>
            <a:ext cx="3165557" cy="422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Export (CSV/Excel)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61586D-0ED8-002D-203C-43317B3ACBC9}"/>
              </a:ext>
            </a:extLst>
          </p:cNvPr>
          <p:cNvSpPr/>
          <p:nvPr/>
        </p:nvSpPr>
        <p:spPr>
          <a:xfrm>
            <a:off x="10484191" y="5164007"/>
            <a:ext cx="1267746" cy="30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End</a:t>
            </a:r>
            <a:endParaRPr lang="en-US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895ABCD1-15DE-0324-9E40-B919D30C52E8}"/>
              </a:ext>
            </a:extLst>
          </p:cNvPr>
          <p:cNvSpPr/>
          <p:nvPr/>
        </p:nvSpPr>
        <p:spPr>
          <a:xfrm>
            <a:off x="8139838" y="4318563"/>
            <a:ext cx="992785" cy="3839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7BA4CCE-1004-EA48-DCA7-060657B1F6C0}"/>
              </a:ext>
            </a:extLst>
          </p:cNvPr>
          <p:cNvSpPr/>
          <p:nvPr/>
        </p:nvSpPr>
        <p:spPr>
          <a:xfrm>
            <a:off x="6328574" y="4707879"/>
            <a:ext cx="231728" cy="4028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9962D19-7221-19E3-7714-83E42985C600}"/>
              </a:ext>
            </a:extLst>
          </p:cNvPr>
          <p:cNvSpPr/>
          <p:nvPr/>
        </p:nvSpPr>
        <p:spPr>
          <a:xfrm>
            <a:off x="8139838" y="5108471"/>
            <a:ext cx="2340971" cy="422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032CDF-DED1-4F05-AA2D-1C5529BF3271}"/>
              </a:ext>
            </a:extLst>
          </p:cNvPr>
          <p:cNvSpPr/>
          <p:nvPr/>
        </p:nvSpPr>
        <p:spPr>
          <a:xfrm>
            <a:off x="8297988" y="3282546"/>
            <a:ext cx="831349" cy="2638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121</cp:revision>
  <dcterms:created xsi:type="dcterms:W3CDTF">2021-04-29T18:58:00Z</dcterms:created>
  <dcterms:modified xsi:type="dcterms:W3CDTF">2025-09-26T21:01:06Z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